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Merriweather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erriweather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erriweather-bold.fntdata"/><Relationship Id="rId6" Type="http://schemas.openxmlformats.org/officeDocument/2006/relationships/slide" Target="slides/slide1.xml"/><Relationship Id="rId18" Type="http://schemas.openxmlformats.org/officeDocument/2006/relationships/font" Target="fonts/Merriweathe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d7582cf7cc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d7582cf7cc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d7582cf7cc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d7582cf7cc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d7582cf7cc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d7582cf7cc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d7582cf7cc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d7582cf7cc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d7582cf7cc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d7582cf7cc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d7582cf7cc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d7582cf7cc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d7582cf7cc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d7582cf7cc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rgbClr val="568F4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rgbClr val="4043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rgbClr val="988160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rgbClr val="568F4F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rgbClr val="4043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rgbClr val="568F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988160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4043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rgbClr val="9881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gif"/><Relationship Id="rId4" Type="http://schemas.openxmlformats.org/officeDocument/2006/relationships/image" Target="../media/image13.gif"/><Relationship Id="rId11" Type="http://schemas.openxmlformats.org/officeDocument/2006/relationships/image" Target="../media/image12.png"/><Relationship Id="rId10" Type="http://schemas.openxmlformats.org/officeDocument/2006/relationships/image" Target="../media/image9.png"/><Relationship Id="rId12" Type="http://schemas.openxmlformats.org/officeDocument/2006/relationships/image" Target="../media/image3.png"/><Relationship Id="rId9" Type="http://schemas.openxmlformats.org/officeDocument/2006/relationships/image" Target="../media/image2.png"/><Relationship Id="rId5" Type="http://schemas.openxmlformats.org/officeDocument/2006/relationships/image" Target="../media/image14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pc0GqWiVjya13Ti4G_Wn5lg1Kp7rlGeW/view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5394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By Jose Braz, Patrick Weifenbach, Sara Brown and Stijn Burgers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"/>
            <a:ext cx="9144000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 txBox="1"/>
          <p:nvPr/>
        </p:nvSpPr>
        <p:spPr>
          <a:xfrm>
            <a:off x="0" y="4481700"/>
            <a:ext cx="9144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By Jose Braz, Patrick Weifenbach, Sara Brown and Stijn Burgers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5437500" y="2634600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Outline_==--</a:t>
            </a:r>
            <a:endParaRPr sz="4800"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977600" y="6667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300"/>
              <a:buChar char="❏"/>
            </a:pPr>
            <a:r>
              <a:rPr lang="nl">
                <a:solidFill>
                  <a:srgbClr val="404371"/>
                </a:solidFill>
              </a:rPr>
              <a:t>The story of the last egg</a:t>
            </a:r>
            <a:endParaRPr>
              <a:solidFill>
                <a:srgbClr val="40437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300"/>
              <a:buChar char="❏"/>
            </a:pPr>
            <a:r>
              <a:rPr lang="nl">
                <a:solidFill>
                  <a:srgbClr val="404371"/>
                </a:solidFill>
              </a:rPr>
              <a:t>Specifications</a:t>
            </a:r>
            <a:endParaRPr>
              <a:solidFill>
                <a:srgbClr val="40437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300"/>
              <a:buChar char="❏"/>
            </a:pPr>
            <a:r>
              <a:rPr lang="nl">
                <a:solidFill>
                  <a:srgbClr val="404371"/>
                </a:solidFill>
              </a:rPr>
              <a:t>Graphics and animations</a:t>
            </a:r>
            <a:endParaRPr>
              <a:solidFill>
                <a:srgbClr val="40437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300"/>
              <a:buChar char="❏"/>
            </a:pPr>
            <a:r>
              <a:rPr lang="nl">
                <a:solidFill>
                  <a:srgbClr val="404371"/>
                </a:solidFill>
              </a:rPr>
              <a:t>Final product / Trailer</a:t>
            </a:r>
            <a:endParaRPr>
              <a:solidFill>
                <a:srgbClr val="40437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300"/>
              <a:buChar char="❏"/>
            </a:pPr>
            <a:r>
              <a:rPr lang="nl">
                <a:solidFill>
                  <a:srgbClr val="404371"/>
                </a:solidFill>
              </a:rPr>
              <a:t>Learnings</a:t>
            </a:r>
            <a:endParaRPr>
              <a:solidFill>
                <a:srgbClr val="404371"/>
              </a:solidFill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700" y="-170275"/>
            <a:ext cx="2803100" cy="56062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5848725" y="849875"/>
            <a:ext cx="33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4"/>
          <p:cNvSpPr/>
          <p:nvPr/>
        </p:nvSpPr>
        <p:spPr>
          <a:xfrm rot="-327002">
            <a:off x="4048444" y="2007433"/>
            <a:ext cx="5518361" cy="5223917"/>
          </a:xfrm>
          <a:prstGeom prst="flowChartManualInput">
            <a:avLst/>
          </a:prstGeom>
          <a:solidFill>
            <a:srgbClr val="4043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>
            <p:ph type="title"/>
          </p:nvPr>
        </p:nvSpPr>
        <p:spPr>
          <a:xfrm>
            <a:off x="5848725" y="354497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Outline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The story of the Last Egg</a:t>
            </a:r>
            <a:endParaRPr sz="4800"/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 b="32938" l="0" r="0" t="41428"/>
          <a:stretch/>
        </p:blipFill>
        <p:spPr>
          <a:xfrm>
            <a:off x="4458275" y="2764125"/>
            <a:ext cx="4093700" cy="20986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/>
        </p:nvSpPr>
        <p:spPr>
          <a:xfrm>
            <a:off x="4079325" y="581400"/>
            <a:ext cx="45552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-311943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Roboto"/>
              <a:buChar char="❏"/>
            </a:pPr>
            <a:r>
              <a:rPr lang="nl" sz="21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All </a:t>
            </a:r>
            <a:r>
              <a:rPr lang="nl" sz="21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Chicken die in a pandemic  =&gt;  </a:t>
            </a:r>
            <a:r>
              <a:rPr lang="nl" sz="2100">
                <a:solidFill>
                  <a:srgbClr val="980000"/>
                </a:solidFill>
                <a:latin typeface="Roboto"/>
                <a:ea typeface="Roboto"/>
                <a:cs typeface="Roboto"/>
                <a:sym typeface="Roboto"/>
              </a:rPr>
              <a:t>no eggs anymore</a:t>
            </a:r>
            <a:endParaRPr sz="2100">
              <a:solidFill>
                <a:srgbClr val="98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4079325" y="2102475"/>
            <a:ext cx="46497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Roboto"/>
              <a:buChar char="❏"/>
            </a:pPr>
            <a:r>
              <a:rPr lang="nl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last egg decides to flee with the help of a  human</a:t>
            </a:r>
            <a:endParaRPr sz="13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Roboto"/>
              <a:buChar char="❏"/>
            </a:pPr>
            <a:r>
              <a:rPr lang="nl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but because of </a:t>
            </a:r>
            <a:r>
              <a:rPr b="1" lang="nl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fragile</a:t>
            </a:r>
            <a:r>
              <a:rPr lang="nl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Egg         </a:t>
            </a:r>
            <a:r>
              <a:rPr b="1" lang="nl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=&gt;</a:t>
            </a:r>
            <a:r>
              <a:rPr lang="nl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       need of a boat</a:t>
            </a:r>
            <a:endParaRPr sz="13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5"/>
          <p:cNvSpPr/>
          <p:nvPr/>
        </p:nvSpPr>
        <p:spPr>
          <a:xfrm rot="5400000">
            <a:off x="6134621" y="835018"/>
            <a:ext cx="301500" cy="642300"/>
          </a:xfrm>
          <a:prstGeom prst="rightArrow">
            <a:avLst>
              <a:gd fmla="val 50000" name="adj1"/>
              <a:gd fmla="val 58967" name="adj2"/>
            </a:avLst>
          </a:prstGeom>
          <a:solidFill>
            <a:srgbClr val="3646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3626775" y="1306925"/>
            <a:ext cx="43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Roboto"/>
              <a:buChar char="❏"/>
            </a:pPr>
            <a:r>
              <a:rPr lang="nl" sz="13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Therefore the hunt for the last eggs start.</a:t>
            </a:r>
            <a:endParaRPr sz="13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5"/>
          <p:cNvSpPr/>
          <p:nvPr/>
        </p:nvSpPr>
        <p:spPr>
          <a:xfrm rot="5400000">
            <a:off x="6134621" y="1575793"/>
            <a:ext cx="301500" cy="642300"/>
          </a:xfrm>
          <a:prstGeom prst="rightArrow">
            <a:avLst>
              <a:gd fmla="val 50000" name="adj1"/>
              <a:gd fmla="val 58967" name="adj2"/>
            </a:avLst>
          </a:prstGeom>
          <a:solidFill>
            <a:srgbClr val="3646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Specifications</a:t>
            </a:r>
            <a:endParaRPr sz="4800"/>
          </a:p>
        </p:txBody>
      </p:sp>
      <p:sp>
        <p:nvSpPr>
          <p:cNvPr id="93" name="Google Shape;93;p16"/>
          <p:cNvSpPr txBox="1"/>
          <p:nvPr/>
        </p:nvSpPr>
        <p:spPr>
          <a:xfrm>
            <a:off x="611500" y="1720225"/>
            <a:ext cx="7877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❏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Godot, GDscript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❏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One player game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❏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2.5D game with a </a:t>
            </a:r>
            <a:r>
              <a:rPr lang="nl">
                <a:latin typeface="Roboto"/>
                <a:ea typeface="Roboto"/>
                <a:cs typeface="Roboto"/>
                <a:sym typeface="Roboto"/>
              </a:rPr>
              <a:t>isometric</a:t>
            </a:r>
            <a:r>
              <a:rPr lang="nl">
                <a:latin typeface="Roboto"/>
                <a:ea typeface="Roboto"/>
                <a:cs typeface="Roboto"/>
                <a:sym typeface="Roboto"/>
              </a:rPr>
              <a:t> view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❏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High score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❏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Only arrow keys and one more key for every other interaction (F)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220975" y="500925"/>
            <a:ext cx="34863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Graphics and animations</a:t>
            </a:r>
            <a:r>
              <a:rPr lang="nl"/>
              <a:t> 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311700" y="2859450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❏"/>
            </a:pPr>
            <a:r>
              <a:rPr lang="nl">
                <a:solidFill>
                  <a:schemeClr val="lt1"/>
                </a:solidFill>
              </a:rPr>
              <a:t>Fusion360: 3D models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❏"/>
            </a:pPr>
            <a:r>
              <a:rPr lang="nl">
                <a:solidFill>
                  <a:schemeClr val="lt1"/>
                </a:solidFill>
              </a:rPr>
              <a:t>Adobe Première Pro: transparent GIFs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❏"/>
            </a:pPr>
            <a:r>
              <a:rPr lang="nl">
                <a:solidFill>
                  <a:schemeClr val="lt1"/>
                </a:solidFill>
              </a:rPr>
              <a:t>Adobe Photoshop: PNGs (sprites) compatible for Godot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 rotWithShape="1">
          <a:blip r:embed="rId3">
            <a:alphaModFix/>
          </a:blip>
          <a:srcRect b="29606" l="0" r="0" t="35550"/>
          <a:stretch/>
        </p:blipFill>
        <p:spPr>
          <a:xfrm>
            <a:off x="3439200" y="-99050"/>
            <a:ext cx="2858875" cy="1992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 rotWithShape="1">
          <a:blip r:embed="rId4">
            <a:alphaModFix/>
          </a:blip>
          <a:srcRect b="33935" l="0" r="0" t="10946"/>
          <a:stretch/>
        </p:blipFill>
        <p:spPr>
          <a:xfrm>
            <a:off x="7326650" y="2859450"/>
            <a:ext cx="2019450" cy="222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7900" y="-856400"/>
            <a:ext cx="1374775" cy="274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36175" y="-856387"/>
            <a:ext cx="1374775" cy="2749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74025" y="1893150"/>
            <a:ext cx="1374775" cy="2749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81162" y="1738100"/>
            <a:ext cx="1374775" cy="27495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549350" y="1777375"/>
            <a:ext cx="2438400" cy="48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163713" y="1472575"/>
            <a:ext cx="2438400" cy="48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602120" y="1893175"/>
            <a:ext cx="1374775" cy="274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154925" y="1738100"/>
            <a:ext cx="24384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Final Product / Trailer</a:t>
            </a:r>
            <a:endParaRPr sz="4800"/>
          </a:p>
        </p:txBody>
      </p:sp>
      <p:sp>
        <p:nvSpPr>
          <p:cNvPr id="115" name="Google Shape;115;p18"/>
          <p:cNvSpPr txBox="1"/>
          <p:nvPr/>
        </p:nvSpPr>
        <p:spPr>
          <a:xfrm>
            <a:off x="611500" y="1720225"/>
            <a:ext cx="2286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❏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Trailer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❏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Walkthrough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❏"/>
            </a:pPr>
            <a:r>
              <a:rPr lang="nl">
                <a:latin typeface="Roboto"/>
                <a:ea typeface="Roboto"/>
                <a:cs typeface="Roboto"/>
                <a:sym typeface="Roboto"/>
              </a:rPr>
              <a:t>What we still wanted to improve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8" title="Trailer_def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6675" y="1593975"/>
            <a:ext cx="5451665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201925" y="500925"/>
            <a:ext cx="34479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4800"/>
              <a:t>Learnings</a:t>
            </a:r>
            <a:endParaRPr sz="4800"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300"/>
              <a:buChar char="❏"/>
            </a:pPr>
            <a:r>
              <a:rPr lang="nl">
                <a:solidFill>
                  <a:srgbClr val="404371"/>
                </a:solidFill>
              </a:rPr>
              <a:t>There were no tutorials for similar games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We had to be creative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combine a lot of different solutions</a:t>
            </a:r>
            <a:endParaRPr>
              <a:solidFill>
                <a:srgbClr val="40437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300"/>
              <a:buChar char="❏"/>
            </a:pPr>
            <a:r>
              <a:rPr lang="nl">
                <a:solidFill>
                  <a:srgbClr val="404371"/>
                </a:solidFill>
              </a:rPr>
              <a:t>Focused on </a:t>
            </a:r>
            <a:r>
              <a:rPr lang="nl">
                <a:solidFill>
                  <a:srgbClr val="404371"/>
                </a:solidFill>
              </a:rPr>
              <a:t>scalability and a working prototype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Single-Player 			</a:t>
            </a:r>
            <a:r>
              <a:rPr lang="nl">
                <a:solidFill>
                  <a:srgbClr val="000000"/>
                </a:solidFill>
              </a:rPr>
              <a:t>Coop</a:t>
            </a:r>
            <a:endParaRPr>
              <a:solidFill>
                <a:srgbClr val="000000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Straight Channel 	own Design with Turns</a:t>
            </a:r>
            <a:endParaRPr>
              <a:solidFill>
                <a:srgbClr val="40437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300"/>
              <a:buChar char="❏"/>
            </a:pPr>
            <a:r>
              <a:rPr lang="nl">
                <a:solidFill>
                  <a:srgbClr val="404371"/>
                </a:solidFill>
              </a:rPr>
              <a:t>Obstacles (more complex to implement)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Trees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Rocks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Houses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Beavers</a:t>
            </a:r>
            <a:endParaRPr>
              <a:solidFill>
                <a:srgbClr val="40437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300"/>
              <a:buChar char="❏"/>
            </a:pPr>
            <a:r>
              <a:rPr lang="nl">
                <a:solidFill>
                  <a:srgbClr val="404371"/>
                </a:solidFill>
              </a:rPr>
              <a:t>Items (equipped by defold)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Shovel 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TNT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Gun</a:t>
            </a:r>
            <a:endParaRPr>
              <a:solidFill>
                <a:srgbClr val="40437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100"/>
              <a:buChar char="❏"/>
            </a:pPr>
            <a:r>
              <a:rPr lang="nl">
                <a:solidFill>
                  <a:srgbClr val="404371"/>
                </a:solidFill>
              </a:rPr>
              <a:t>Wood</a:t>
            </a:r>
            <a:br>
              <a:rPr lang="nl">
                <a:solidFill>
                  <a:srgbClr val="404371"/>
                </a:solidFill>
              </a:rPr>
            </a:br>
            <a:endParaRPr>
              <a:solidFill>
                <a:srgbClr val="40437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04371"/>
              </a:buClr>
              <a:buSzPts val="1400"/>
              <a:buChar char="❏"/>
            </a:pPr>
            <a:r>
              <a:rPr b="1" lang="nl" sz="1400">
                <a:solidFill>
                  <a:srgbClr val="404371"/>
                </a:solidFill>
              </a:rPr>
              <a:t>Way more work than expected</a:t>
            </a:r>
            <a:endParaRPr b="1" sz="1400">
              <a:solidFill>
                <a:srgbClr val="40437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404371"/>
              </a:solidFill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175" y="691375"/>
            <a:ext cx="2981400" cy="59628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19"/>
          <p:cNvCxnSpPr/>
          <p:nvPr/>
        </p:nvCxnSpPr>
        <p:spPr>
          <a:xfrm>
            <a:off x="7006425" y="1633175"/>
            <a:ext cx="1538100" cy="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19"/>
          <p:cNvCxnSpPr/>
          <p:nvPr/>
        </p:nvCxnSpPr>
        <p:spPr>
          <a:xfrm>
            <a:off x="7265775" y="1443675"/>
            <a:ext cx="1019400" cy="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9"/>
          <p:cNvCxnSpPr/>
          <p:nvPr/>
        </p:nvCxnSpPr>
        <p:spPr>
          <a:xfrm>
            <a:off x="5501075" y="2550225"/>
            <a:ext cx="120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9"/>
          <p:cNvCxnSpPr/>
          <p:nvPr/>
        </p:nvCxnSpPr>
        <p:spPr>
          <a:xfrm>
            <a:off x="5501075" y="2360375"/>
            <a:ext cx="1209300" cy="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9"/>
          <p:cNvCxnSpPr/>
          <p:nvPr/>
        </p:nvCxnSpPr>
        <p:spPr>
          <a:xfrm>
            <a:off x="5501075" y="3275600"/>
            <a:ext cx="120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9"/>
          <p:cNvCxnSpPr/>
          <p:nvPr/>
        </p:nvCxnSpPr>
        <p:spPr>
          <a:xfrm>
            <a:off x="5501075" y="3079500"/>
            <a:ext cx="120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50" y="583525"/>
            <a:ext cx="8281800" cy="14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nl" sz="4800"/>
              <a:t>Dankeschön, Obrigado, Dankjewel and Tusen takk!</a:t>
            </a:r>
            <a:endParaRPr sz="4800"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11750" y="18547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nl"/>
              <a:t>= Thank you</a:t>
            </a: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-150500" y="2606050"/>
            <a:ext cx="9525000" cy="2604000"/>
          </a:xfrm>
          <a:prstGeom prst="rect">
            <a:avLst/>
          </a:prstGeom>
          <a:solidFill>
            <a:srgbClr val="9881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-150500" y="2748925"/>
            <a:ext cx="9525000" cy="2604000"/>
          </a:xfrm>
          <a:prstGeom prst="rect">
            <a:avLst/>
          </a:prstGeom>
          <a:solidFill>
            <a:srgbClr val="4043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5375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